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9"/>
    <a:srgbClr val="1D3C7A"/>
    <a:srgbClr val="332319"/>
    <a:srgbClr val="173A8D"/>
    <a:srgbClr val="003374"/>
    <a:srgbClr val="C9A093"/>
    <a:srgbClr val="F1F1F1"/>
    <a:srgbClr val="385592"/>
    <a:srgbClr val="3A589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492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 b="387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1102" y="353684"/>
            <a:ext cx="7996688" cy="4427322"/>
          </a:xfrm>
          <a:ln>
            <a:solidFill>
              <a:srgbClr val="332319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Академия наук Республики Татарстан</a:t>
            </a:r>
            <a:br>
              <a:rPr lang="ru-RU" sz="20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повышения квалификации</a:t>
            </a:r>
            <a:b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Управленческий проект</a:t>
            </a:r>
            <a:br>
              <a:rPr lang="ru-RU" sz="36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«Модель профессионального роста руководителя» </a:t>
            </a:r>
            <a:endParaRPr lang="en-US" sz="3600" b="1" spc="50" dirty="0">
              <a:ln w="11430"/>
              <a:solidFill>
                <a:srgbClr val="2139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679" y="5779699"/>
            <a:ext cx="4553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213969"/>
                </a:solidFill>
                <a:latin typeface="Times New Roman" pitchFamily="18" charset="0"/>
                <a:cs typeface="Times New Roman" pitchFamily="18" charset="0"/>
              </a:rPr>
              <a:t>Рунов</a:t>
            </a:r>
            <a:r>
              <a:rPr lang="ru-RU" dirty="0" smtClean="0">
                <a:solidFill>
                  <a:srgbClr val="213969"/>
                </a:solidFill>
                <a:latin typeface="Times New Roman" pitchFamily="18" charset="0"/>
                <a:cs typeface="Times New Roman" pitchFamily="18" charset="0"/>
              </a:rPr>
              <a:t> П.В. </a:t>
            </a:r>
          </a:p>
          <a:p>
            <a:pPr algn="ctr"/>
            <a:r>
              <a:rPr lang="ru-RU" dirty="0" smtClean="0">
                <a:solidFill>
                  <a:srgbClr val="213969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информатизации</a:t>
            </a:r>
          </a:p>
          <a:p>
            <a:pPr algn="ctr"/>
            <a:r>
              <a:rPr lang="ru-RU" dirty="0" smtClean="0">
                <a:solidFill>
                  <a:srgbClr val="213969"/>
                </a:solidFill>
                <a:latin typeface="Times New Roman" pitchFamily="18" charset="0"/>
                <a:cs typeface="Times New Roman" pitchFamily="18" charset="0"/>
              </a:rPr>
              <a:t>2020 год.</a:t>
            </a:r>
            <a:endParaRPr lang="ru-RU" dirty="0">
              <a:solidFill>
                <a:srgbClr val="21396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1932318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Новые требования к руководителю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00996" y="1224951"/>
            <a:ext cx="70046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-свободно и активно мыслящий;</a:t>
            </a:r>
          </a:p>
          <a:p>
            <a:pPr>
              <a:buClr>
                <a:srgbClr val="FF0000"/>
              </a:buCl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прогнозирующий результаты   деятельности образовательной организации;</a:t>
            </a:r>
          </a:p>
          <a:p>
            <a:pPr>
              <a:buClr>
                <a:srgbClr val="FF0000"/>
              </a:buCl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моделирующий процесс функционирования  школы; </a:t>
            </a:r>
          </a:p>
          <a:p>
            <a:pPr>
              <a:buClr>
                <a:srgbClr val="FF0000"/>
              </a:buCl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руководитель – гарант решения </a:t>
            </a:r>
          </a:p>
          <a:p>
            <a:pPr>
              <a:buClr>
                <a:srgbClr val="FF0000"/>
              </a:buClr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поставленных задач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987" y="361548"/>
            <a:ext cx="7869891" cy="4711234"/>
          </a:xfrm>
        </p:spPr>
        <p:txBody>
          <a:bodyPr>
            <a:noAutofit/>
          </a:bodyPr>
          <a:lstStyle/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отслеживание профессионального роста, становления руководителя школы, носит бессистемный, фрагментный характер. Результаты такого отслеживания не могут объективно отражать, на каком уровне находится профессиональная компетентность и подготовка руководителя. Именно поэтому становится актуальным создание и использование модели профессионального роста и компетентности руководителя.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данная тема актуальна, т.к. совершенствование всех сторон деятельности образовательного учреждения возможно лишь при условии ясного видения руководителем основных направлений своего профессионального роста.</a:t>
            </a:r>
          </a:p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Аналитическое обоснование: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квалификации – это механизм развития профессиональной деятельности руководителя, его управленческих компетенций.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630" y="1889184"/>
            <a:ext cx="8350370" cy="321765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Сформировать субъективную позицию  руководителей в построении собственной   образовательной траектории    профессионального роста.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7165" y="1301827"/>
            <a:ext cx="7869891" cy="4711234"/>
          </a:xfrm>
        </p:spPr>
        <p:txBody>
          <a:bodyPr>
            <a:normAutofit fontScale="92500" lnSpcReduction="20000"/>
          </a:bodyPr>
          <a:lstStyle/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организацию и планирование профессионального роста руководящих работников;</a:t>
            </a:r>
          </a:p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непрерывного повышения квалификации;</a:t>
            </a:r>
          </a:p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условия, дающие руководителю возможность проявить творчество, реализовать себя как личность и как профессионал;</a:t>
            </a:r>
          </a:p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новое управленческое мышление и методическую культуру руководителей; </a:t>
            </a:r>
          </a:p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деятельность с резервом руководителей;</a:t>
            </a:r>
          </a:p>
          <a:p>
            <a:pPr algn="just" eaLnBrk="0" hangingPunct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 оценку эффективности деятельности руководителя, мониторинг профессионального роста с опорой на результат деятельности.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экспертной оценки качества работы руководителя школы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475" y="1465729"/>
            <a:ext cx="7902875" cy="4711234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Профессионально-педагогические качества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Компетентность и эффективность управления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 организации методической и   исследовательской деятельности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Результативность работы руководителя</a:t>
            </a:r>
          </a:p>
          <a:p>
            <a:pPr>
              <a:buClr>
                <a:srgbClr val="FF0000"/>
              </a:buClr>
              <a:buNone/>
            </a:pPr>
            <a:endParaRPr lang="ru-RU" b="1" dirty="0" smtClean="0"/>
          </a:p>
          <a:p>
            <a:pPr>
              <a:buClr>
                <a:srgbClr val="FF0000"/>
              </a:buClr>
              <a:buNone/>
            </a:pPr>
            <a:endParaRPr lang="ru-RU" b="1" dirty="0" smtClean="0"/>
          </a:p>
          <a:p>
            <a:pPr>
              <a:buClr>
                <a:srgbClr val="FF0000"/>
              </a:buClr>
              <a:buFontTx/>
              <a:buChar char="•"/>
            </a:pPr>
            <a:endParaRPr lang="ru-RU" b="1" dirty="0" smtClean="0"/>
          </a:p>
          <a:p>
            <a:pPr>
              <a:buClr>
                <a:srgbClr val="FF0000"/>
              </a:buClr>
              <a:buFontTx/>
              <a:buChar char="•"/>
            </a:pPr>
            <a:endParaRPr lang="ru-RU" b="1" dirty="0" smtClean="0"/>
          </a:p>
          <a:p>
            <a:pPr>
              <a:buClr>
                <a:srgbClr val="FF0000"/>
              </a:buClr>
            </a:pPr>
            <a:endParaRPr lang="ru-RU" b="1" dirty="0" smtClean="0"/>
          </a:p>
          <a:p>
            <a:pPr>
              <a:buClr>
                <a:srgbClr val="FF0000"/>
              </a:buClr>
            </a:pPr>
            <a:endParaRPr lang="ru-RU" u="sng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3781" y="4235090"/>
          <a:ext cx="6096000" cy="19340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Интервалы оценок средних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От 6 до 6,9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От 7 до 7,9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От 8 до 8,9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От 8,5 до 9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От 6,1 до 10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Оценка категории качества работы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Руково-дитель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Руково-дитель - инициатор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Руково-дитель - методист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Руково-дитель – исследова-тель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/>
                        <a:t>Руково-дитель</a:t>
                      </a:r>
                      <a:r>
                        <a:rPr lang="ru-RU" sz="1400" dirty="0"/>
                        <a:t> - новатор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профессионального развития руководителя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(позиции):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Ориентация на достижения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информацией и принятие   решений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и контроль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Мотивирование и развитие сотрудников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собственной деятельности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повышения квалификации: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4109" y="1439849"/>
            <a:ext cx="7869891" cy="471123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повышение качества   профессиональной деятельности;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освоение теоретических основ;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активность в методической,  познавательной,  самообразовательной работе;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изменения в мотивах  деятельности.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руководителя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(показатели) 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4109" y="1482982"/>
            <a:ext cx="7869891" cy="471123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психофизиологический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;  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когнитивный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эмоциональный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коммуникативный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духовно-нравственный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личностный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320</TotalTime>
  <Words>381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Академия наук Республики Татарстан Центр повышения квалификации       Управленческий проект «Модель профессионального роста руководителя» </vt:lpstr>
      <vt:lpstr> Новые требования к руководителю</vt:lpstr>
      <vt:lpstr>Презентация PowerPoint</vt:lpstr>
      <vt:lpstr>Цель </vt:lpstr>
      <vt:lpstr>Задачи</vt:lpstr>
      <vt:lpstr>Карта экспертной оценки качества работы руководителя школы</vt:lpstr>
      <vt:lpstr>Мониторинг профессионального развития руководителя (позиции):</vt:lpstr>
      <vt:lpstr>Показатели эффективности повышения квалификации: </vt:lpstr>
      <vt:lpstr>Модель руководителя (показатели) :</vt:lpstr>
      <vt:lpstr>Спасибо за внимание!!!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Ленар</cp:lastModifiedBy>
  <cp:revision>70</cp:revision>
  <dcterms:created xsi:type="dcterms:W3CDTF">2016-11-18T14:12:19Z</dcterms:created>
  <dcterms:modified xsi:type="dcterms:W3CDTF">2020-04-28T07:09:15Z</dcterms:modified>
</cp:coreProperties>
</file>